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3" r:id="rId7"/>
    <p:sldId id="262" r:id="rId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23/09/2016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1619672" y="548681"/>
            <a:ext cx="6264696" cy="1008112"/>
          </a:xfrm>
          <a:solidFill>
            <a:schemeClr val="accent6">
              <a:lumMod val="40000"/>
              <a:lumOff val="60000"/>
            </a:schemeClr>
          </a:solidFill>
          <a:effectLst>
            <a:glow rad="228600">
              <a:srgbClr val="FF0000">
                <a:alpha val="40000"/>
              </a:srgbClr>
            </a:glow>
          </a:effectLst>
        </p:spPr>
        <p:txBody>
          <a:bodyPr/>
          <a:lstStyle/>
          <a:p>
            <a:r>
              <a:rPr lang="es-CO" dirty="0" smtClean="0">
                <a:latin typeface="Algerian" pitchFamily="82" charset="0"/>
              </a:rPr>
              <a:t>EL AGUIJÓN DE PABLO</a:t>
            </a:r>
            <a:endParaRPr lang="es-CO" dirty="0">
              <a:latin typeface="Algerian" pitchFamily="82" charset="0"/>
            </a:endParaRPr>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736" y="1988840"/>
            <a:ext cx="4968551" cy="40499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2048067"/>
      </p:ext>
    </p:extLst>
  </p:cSld>
  <p:clrMapOvr>
    <a:masterClrMapping/>
  </p:clrMapOvr>
  <p:transition spd="slow">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lstStyle/>
          <a:p>
            <a:r>
              <a:rPr lang="es-CO" b="1" dirty="0"/>
              <a:t>EL AGUIJÓN DE PABLO</a:t>
            </a:r>
          </a:p>
        </p:txBody>
      </p:sp>
      <p:sp>
        <p:nvSpPr>
          <p:cNvPr id="3" name="2 Marcador de contenido"/>
          <p:cNvSpPr>
            <a:spLocks noGrp="1"/>
          </p:cNvSpPr>
          <p:nvPr>
            <p:ph idx="1"/>
          </p:nvPr>
        </p:nvSpPr>
        <p:spPr>
          <a:xfrm>
            <a:off x="457200" y="1600200"/>
            <a:ext cx="8229600" cy="4925144"/>
          </a:xfrm>
          <a:solidFill>
            <a:schemeClr val="accent3">
              <a:lumMod val="20000"/>
              <a:lumOff val="80000"/>
            </a:schemeClr>
          </a:solidFill>
          <a:effectLst>
            <a:glow rad="101600">
              <a:schemeClr val="tx1">
                <a:alpha val="60000"/>
              </a:schemeClr>
            </a:glow>
          </a:effectLst>
        </p:spPr>
        <p:txBody>
          <a:bodyPr>
            <a:normAutofit lnSpcReduction="10000"/>
          </a:bodyPr>
          <a:lstStyle/>
          <a:p>
            <a:endParaRPr lang="es-CO" b="1" baseline="30000" dirty="0" smtClean="0"/>
          </a:p>
          <a:p>
            <a:r>
              <a:rPr lang="es-CO" sz="4700" b="1" baseline="30000" dirty="0" smtClean="0">
                <a:solidFill>
                  <a:srgbClr val="FF0000"/>
                </a:solidFill>
              </a:rPr>
              <a:t>2 COR. 12: 7-9. </a:t>
            </a:r>
          </a:p>
          <a:p>
            <a:pPr lvl="1"/>
            <a:r>
              <a:rPr lang="es-CO" dirty="0" smtClean="0"/>
              <a:t>«</a:t>
            </a:r>
            <a:r>
              <a:rPr lang="es-CO" i="1" dirty="0" smtClean="0"/>
              <a:t>Y </a:t>
            </a:r>
            <a:r>
              <a:rPr lang="es-CO" i="1" dirty="0"/>
              <a:t>porque no me ensalzase desmedidamente a causa de la grandeza de las revelaciones, me fué dada una espina en mi carne, el mensajero de Satanás, que me abofetee, para que no me enaltezca sobremanera. </a:t>
            </a:r>
          </a:p>
          <a:p>
            <a:pPr lvl="1"/>
            <a:r>
              <a:rPr lang="es-CO" b="1" i="1" baseline="30000" dirty="0"/>
              <a:t>8 </a:t>
            </a:r>
            <a:r>
              <a:rPr lang="es-CO" i="1" dirty="0"/>
              <a:t>Por lo cual tres veces rogué al Señor que se quitase de </a:t>
            </a:r>
            <a:r>
              <a:rPr lang="es-CO" i="1" dirty="0" smtClean="0"/>
              <a:t>mí.</a:t>
            </a:r>
            <a:r>
              <a:rPr lang="es-CO" i="1" dirty="0"/>
              <a:t> </a:t>
            </a:r>
            <a:r>
              <a:rPr lang="es-CO" b="1" i="1" baseline="30000" dirty="0" smtClean="0"/>
              <a:t>9 </a:t>
            </a:r>
            <a:r>
              <a:rPr lang="es-CO" i="1" dirty="0"/>
              <a:t>Y él me dijo: Bástate mi gracia; porque mi poder en la flaqueza se </a:t>
            </a:r>
            <a:r>
              <a:rPr lang="es-CO" i="1" dirty="0" smtClean="0"/>
              <a:t>perfecciona. </a:t>
            </a:r>
            <a:r>
              <a:rPr lang="es-CO" i="1" dirty="0"/>
              <a:t>Por tanto de buena gana me gloriaré de mis flaquezas, porque habite en mí el poder de </a:t>
            </a:r>
            <a:r>
              <a:rPr lang="es-CO" i="1" dirty="0" smtClean="0"/>
              <a:t>Cristo</a:t>
            </a:r>
            <a:r>
              <a:rPr lang="es-CO" dirty="0" smtClean="0"/>
              <a:t>».</a:t>
            </a:r>
            <a:endParaRPr lang="es-CO" dirty="0"/>
          </a:p>
        </p:txBody>
      </p:sp>
    </p:spTree>
    <p:extLst>
      <p:ext uri="{BB962C8B-B14F-4D97-AF65-F5344CB8AC3E}">
        <p14:creationId xmlns:p14="http://schemas.microsoft.com/office/powerpoint/2010/main" val="4258556068"/>
      </p:ext>
    </p:extLst>
  </p:cSld>
  <p:clrMapOvr>
    <a:masterClrMapping/>
  </p:clrMapOvr>
  <p:transition spd="slow">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3168352"/>
          </a:xfrm>
          <a:solidFill>
            <a:schemeClr val="accent3">
              <a:lumMod val="20000"/>
              <a:lumOff val="80000"/>
            </a:schemeClr>
          </a:solidFill>
          <a:effectLst>
            <a:glow rad="101600">
              <a:schemeClr val="tx1">
                <a:alpha val="60000"/>
              </a:schemeClr>
            </a:glow>
          </a:effectLst>
        </p:spPr>
        <p:txBody>
          <a:bodyPr>
            <a:normAutofit fontScale="77500" lnSpcReduction="20000"/>
          </a:bodyPr>
          <a:lstStyle/>
          <a:p>
            <a:r>
              <a:rPr lang="es-CO" b="1" dirty="0"/>
              <a:t>Para que </a:t>
            </a:r>
            <a:r>
              <a:rPr lang="es-CO" b="1" dirty="0" smtClean="0"/>
              <a:t>no </a:t>
            </a:r>
            <a:r>
              <a:rPr lang="es-CO" b="1" dirty="0"/>
              <a:t>me </a:t>
            </a:r>
            <a:r>
              <a:rPr lang="es-CO" b="1" dirty="0" smtClean="0"/>
              <a:t>exaltase sobre manera: </a:t>
            </a:r>
            <a:r>
              <a:rPr lang="es-CO" dirty="0" smtClean="0"/>
              <a:t>Dios </a:t>
            </a:r>
            <a:r>
              <a:rPr lang="es-CO" dirty="0"/>
              <a:t>consideró conveniente proteger a Pablo de él mismo. </a:t>
            </a:r>
            <a:r>
              <a:rPr lang="es-CO" dirty="0" smtClean="0"/>
              <a:t>Note que, el peligro no provenía tanto de afuera, sino del Mismo Pablo. Me fue dado un </a:t>
            </a:r>
            <a:r>
              <a:rPr lang="es-CO" b="1" dirty="0" smtClean="0"/>
              <a:t>Aguijón</a:t>
            </a:r>
            <a:r>
              <a:rPr lang="es-CO" b="1" dirty="0"/>
              <a:t>.</a:t>
            </a:r>
            <a:r>
              <a:rPr lang="es-CO" dirty="0"/>
              <a:t> </a:t>
            </a:r>
            <a:r>
              <a:rPr lang="es-CO" dirty="0" smtClean="0"/>
              <a:t> Era como una “estaca </a:t>
            </a:r>
            <a:r>
              <a:rPr lang="es-CO" dirty="0"/>
              <a:t>puntiaguda”, </a:t>
            </a:r>
            <a:r>
              <a:rPr lang="es-CO" dirty="0" smtClean="0"/>
              <a:t>se usa aquí para </a:t>
            </a:r>
            <a:r>
              <a:rPr lang="es-CO" dirty="0"/>
              <a:t>referirse a una astilla dentro de la carne, que no se puede sacar. </a:t>
            </a:r>
            <a:r>
              <a:rPr lang="es-CO" dirty="0" smtClean="0"/>
              <a:t>La </a:t>
            </a:r>
            <a:r>
              <a:rPr lang="es-CO" dirty="0"/>
              <a:t>dolencia era corporal, no espiritual ni mental.  Sin duda era algo grave que le causaba mucha perturbación, </a:t>
            </a:r>
            <a:r>
              <a:rPr lang="es-CO" dirty="0" smtClean="0"/>
              <a:t>molestase y provocase  </a:t>
            </a:r>
            <a:r>
              <a:rPr lang="es-CO" dirty="0"/>
              <a:t>inconvenientes.  Evidentemente era algún mal que le afectaba los ojos </a:t>
            </a:r>
            <a:r>
              <a:rPr lang="es-CO" dirty="0" smtClean="0"/>
              <a:t>según </a:t>
            </a:r>
            <a:r>
              <a:rPr lang="es-CO" dirty="0" smtClean="0">
                <a:solidFill>
                  <a:srgbClr val="FF0000"/>
                </a:solidFill>
              </a:rPr>
              <a:t>(Gal. 4:13-15).</a:t>
            </a:r>
            <a:endParaRPr lang="es-CO" dirty="0">
              <a:solidFill>
                <a:srgbClr val="FF0000"/>
              </a:solidFill>
            </a:endParaRPr>
          </a:p>
          <a:p>
            <a:endParaRPr lang="es-CO" dirty="0" smtClean="0"/>
          </a:p>
          <a:p>
            <a:endParaRPr lang="es-CO"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84168" y="3717033"/>
            <a:ext cx="2520603"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95536" y="4005064"/>
            <a:ext cx="4572000" cy="2308324"/>
          </a:xfrm>
          <a:prstGeom prst="rect">
            <a:avLst/>
          </a:prstGeom>
        </p:spPr>
        <p:txBody>
          <a:bodyPr>
            <a:spAutoFit/>
          </a:bodyPr>
          <a:lstStyle/>
          <a:p>
            <a:r>
              <a:rPr lang="es-CO" dirty="0"/>
              <a:t> Un mensajero de Satanás. que me abofetee, para que no me enaltezca sobremanera. El mal provenía de Satanás, pero era permitido por Dios.  Tal fue el caso de Job, según lo menciona </a:t>
            </a:r>
            <a:r>
              <a:rPr lang="es-CO" dirty="0">
                <a:solidFill>
                  <a:srgbClr val="FF0000"/>
                </a:solidFill>
              </a:rPr>
              <a:t>(Job 1:6-12; Job 2:7;  Ver Luc. 13:16).  </a:t>
            </a:r>
            <a:r>
              <a:rPr lang="es-CO" dirty="0"/>
              <a:t>Corresponde con la naturaleza y la obra de Satanás el causar sufrimientos y enfermedades corporales. </a:t>
            </a:r>
          </a:p>
        </p:txBody>
      </p:sp>
      <p:sp>
        <p:nvSpPr>
          <p:cNvPr id="4" name="3 Rectángulo"/>
          <p:cNvSpPr/>
          <p:nvPr/>
        </p:nvSpPr>
        <p:spPr>
          <a:xfrm>
            <a:off x="5508104" y="5589241"/>
            <a:ext cx="3491880" cy="1323439"/>
          </a:xfrm>
          <a:prstGeom prst="rect">
            <a:avLst/>
          </a:prstGeom>
        </p:spPr>
        <p:txBody>
          <a:bodyPr wrap="square">
            <a:spAutoFit/>
          </a:bodyPr>
          <a:lstStyle/>
          <a:p>
            <a:pPr algn="r"/>
            <a:r>
              <a:rPr lang="es-CO" sz="1600" dirty="0"/>
              <a:t>El propósito de Satanás era molestar a Pablo y estorbar su obra.  Mientras que el propósito de Cristo al permitir la aflicción era proteger a Pablo del orgullo. </a:t>
            </a:r>
          </a:p>
        </p:txBody>
      </p:sp>
    </p:spTree>
    <p:extLst>
      <p:ext uri="{BB962C8B-B14F-4D97-AF65-F5344CB8AC3E}">
        <p14:creationId xmlns:p14="http://schemas.microsoft.com/office/powerpoint/2010/main" val="266331669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accent3">
              <a:lumMod val="20000"/>
              <a:lumOff val="80000"/>
            </a:schemeClr>
          </a:solidFill>
          <a:effectLst>
            <a:glow rad="101600">
              <a:srgbClr val="C00000">
                <a:alpha val="60000"/>
              </a:srgbClr>
            </a:glow>
          </a:effectLst>
        </p:spPr>
        <p:txBody>
          <a:bodyPr>
            <a:normAutofit fontScale="77500" lnSpcReduction="20000"/>
          </a:bodyPr>
          <a:lstStyle/>
          <a:p>
            <a:pPr marL="0" indent="0">
              <a:buNone/>
            </a:pPr>
            <a:r>
              <a:rPr lang="es-CO" sz="3500" b="1" dirty="0" smtClean="0"/>
              <a:t>¿Cual fue la actitud de Pablo frente a esta situación?</a:t>
            </a:r>
          </a:p>
          <a:p>
            <a:pPr marL="0" indent="0">
              <a:buNone/>
            </a:pPr>
            <a:endParaRPr lang="es-CO" b="1" dirty="0" smtClean="0"/>
          </a:p>
          <a:p>
            <a:pPr marL="0" indent="0">
              <a:buNone/>
            </a:pPr>
            <a:r>
              <a:rPr lang="es-CO" b="1" dirty="0" smtClean="0"/>
              <a:t>El dice</a:t>
            </a:r>
            <a:r>
              <a:rPr lang="es-CO" b="1" dirty="0"/>
              <a:t>: </a:t>
            </a:r>
            <a:r>
              <a:rPr lang="es-CO" b="1" dirty="0" smtClean="0"/>
              <a:t>«</a:t>
            </a:r>
            <a:r>
              <a:rPr lang="es-CO" b="1" i="1" dirty="0" smtClean="0"/>
              <a:t>Por </a:t>
            </a:r>
            <a:r>
              <a:rPr lang="es-CO" b="1" i="1" dirty="0"/>
              <a:t>lo cual tres veces rogué al Señor que se quitase de </a:t>
            </a:r>
            <a:r>
              <a:rPr lang="es-CO" b="1" i="1" dirty="0" smtClean="0"/>
              <a:t>mí</a:t>
            </a:r>
            <a:r>
              <a:rPr lang="es-CO" b="1" dirty="0" smtClean="0"/>
              <a:t>». </a:t>
            </a:r>
            <a:endParaRPr lang="es-CO" b="1" dirty="0"/>
          </a:p>
          <a:p>
            <a:pPr lvl="1"/>
            <a:endParaRPr lang="es-CO" dirty="0"/>
          </a:p>
          <a:p>
            <a:pPr lvl="1"/>
            <a:r>
              <a:rPr lang="es-CO" sz="3100" dirty="0" smtClean="0"/>
              <a:t>En </a:t>
            </a:r>
            <a:r>
              <a:rPr lang="es-CO" sz="3100" dirty="0"/>
              <a:t>tres ocasiones específicas Pablo había pedido a Dios que le quitara esa penosa aflicción; pero cuando la respuesta fue clara, la aceptó como la voluntad de Dios para él. </a:t>
            </a:r>
            <a:endParaRPr lang="es-CO" sz="3100" dirty="0" smtClean="0"/>
          </a:p>
          <a:p>
            <a:endParaRPr lang="es-CO" sz="3600" dirty="0"/>
          </a:p>
          <a:p>
            <a:pPr lvl="1"/>
            <a:r>
              <a:rPr lang="es-CO" sz="3100" dirty="0" smtClean="0"/>
              <a:t>Compárenos la situación de Pablo, con </a:t>
            </a:r>
            <a:r>
              <a:rPr lang="es-CO" sz="3100" dirty="0"/>
              <a:t>las tres veces cuando Cristo oró para que pasara la copa que debía beber, y después la aceptó como la voluntad de Dios </a:t>
            </a:r>
            <a:r>
              <a:rPr lang="es-CO" sz="3100" dirty="0" smtClean="0">
                <a:solidFill>
                  <a:srgbClr val="FF0000"/>
                </a:solidFill>
              </a:rPr>
              <a:t>(Ver Mat.26:39-44</a:t>
            </a:r>
            <a:r>
              <a:rPr lang="es-CO" sz="3100" dirty="0">
                <a:solidFill>
                  <a:srgbClr val="FF0000"/>
                </a:solidFill>
              </a:rPr>
              <a:t>). </a:t>
            </a:r>
            <a:endParaRPr lang="es-CO" sz="3100" dirty="0" smtClean="0">
              <a:solidFill>
                <a:srgbClr val="FF0000"/>
              </a:solidFill>
            </a:endParaRPr>
          </a:p>
          <a:p>
            <a:endParaRPr lang="es-CO" dirty="0">
              <a:solidFill>
                <a:srgbClr val="FF0000"/>
              </a:solidFill>
            </a:endParaRPr>
          </a:p>
          <a:p>
            <a:r>
              <a:rPr lang="es-CO" dirty="0" smtClean="0"/>
              <a:t>Quizá Pablo había </a:t>
            </a:r>
            <a:r>
              <a:rPr lang="es-CO" b="1" dirty="0" smtClean="0"/>
              <a:t>Rogado con lagrimas, pero leamos lo que dice </a:t>
            </a:r>
            <a:r>
              <a:rPr lang="pt-BR" dirty="0" smtClean="0">
                <a:solidFill>
                  <a:srgbClr val="FF0000"/>
                </a:solidFill>
              </a:rPr>
              <a:t>(Mat. 5:4</a:t>
            </a:r>
            <a:r>
              <a:rPr lang="pt-BR" dirty="0">
                <a:solidFill>
                  <a:srgbClr val="FF0000"/>
                </a:solidFill>
              </a:rPr>
              <a:t>). </a:t>
            </a:r>
          </a:p>
          <a:p>
            <a:endParaRPr lang="es-CO" dirty="0"/>
          </a:p>
        </p:txBody>
      </p:sp>
    </p:spTree>
    <p:extLst>
      <p:ext uri="{BB962C8B-B14F-4D97-AF65-F5344CB8AC3E}">
        <p14:creationId xmlns:p14="http://schemas.microsoft.com/office/powerpoint/2010/main" val="1178368003"/>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3">
              <a:lumMod val="20000"/>
              <a:lumOff val="80000"/>
            </a:schemeClr>
          </a:solidFill>
          <a:effectLst>
            <a:glow rad="101600">
              <a:srgbClr val="C00000">
                <a:alpha val="60000"/>
              </a:srgbClr>
            </a:glow>
          </a:effectLst>
        </p:spPr>
        <p:txBody>
          <a:bodyPr>
            <a:normAutofit lnSpcReduction="10000"/>
          </a:bodyPr>
          <a:lstStyle/>
          <a:p>
            <a:pPr marL="0" indent="0">
              <a:buNone/>
            </a:pPr>
            <a:r>
              <a:rPr lang="es-CO" b="1" dirty="0" smtClean="0"/>
              <a:t>¿Cuál fue la respuesta de Dios a las tres oraciones de su siervo pidiendo curación?</a:t>
            </a:r>
          </a:p>
          <a:p>
            <a:pPr marL="0" indent="0">
              <a:buNone/>
            </a:pPr>
            <a:endParaRPr lang="es-CO" b="1" dirty="0"/>
          </a:p>
          <a:p>
            <a:pPr marL="400050" lvl="1" indent="0">
              <a:buNone/>
            </a:pPr>
            <a:r>
              <a:rPr lang="es-CO" b="1" dirty="0" smtClean="0"/>
              <a:t>«</a:t>
            </a:r>
            <a:r>
              <a:rPr lang="es-CO" b="1" i="1" dirty="0" smtClean="0"/>
              <a:t>Bástate </a:t>
            </a:r>
            <a:r>
              <a:rPr lang="es-CO" b="1" i="1" dirty="0"/>
              <a:t>mi gracia; porque mi poder en la flaqueza se </a:t>
            </a:r>
            <a:r>
              <a:rPr lang="es-CO" b="1" i="1" dirty="0" smtClean="0"/>
              <a:t>perfecciona</a:t>
            </a:r>
            <a:r>
              <a:rPr lang="es-CO" b="1" dirty="0" smtClean="0"/>
              <a:t>»</a:t>
            </a:r>
            <a:r>
              <a:rPr lang="es-CO" sz="3200" dirty="0" smtClean="0"/>
              <a:t> </a:t>
            </a:r>
            <a:endParaRPr lang="es-CO" sz="3200" dirty="0"/>
          </a:p>
          <a:p>
            <a:endParaRPr lang="es-CO" dirty="0" smtClean="0"/>
          </a:p>
          <a:p>
            <a:r>
              <a:rPr lang="es-CO" sz="3000" dirty="0" smtClean="0"/>
              <a:t>La </a:t>
            </a:r>
            <a:r>
              <a:rPr lang="es-CO" sz="3000" dirty="0"/>
              <a:t>oración de Pablo no le proporcionó alivio de su mal, Pero Sí le dio gracia para soportarlo.  Sin duda Pablo pidió ser liberado de su dolencia teniendo en cuenta que era un estorbo para su ministerio. </a:t>
            </a:r>
            <a:r>
              <a:rPr lang="es-CO" sz="3000" u="sng" dirty="0"/>
              <a:t>Cristo le dio </a:t>
            </a:r>
            <a:r>
              <a:rPr lang="es-CO" sz="3000" b="1" u="sng" dirty="0"/>
              <a:t>más</a:t>
            </a:r>
            <a:r>
              <a:rPr lang="es-CO" sz="3000" u="sng" dirty="0"/>
              <a:t> de lo que necesitaba con una abundante provisión de su gracia</a:t>
            </a:r>
            <a:r>
              <a:rPr lang="es-CO" sz="3000" dirty="0"/>
              <a:t>. </a:t>
            </a:r>
            <a:r>
              <a:rPr lang="es-CO" sz="3000" dirty="0" smtClean="0">
                <a:solidFill>
                  <a:srgbClr val="FF0000"/>
                </a:solidFill>
              </a:rPr>
              <a:t>(Ver Isaías 26:3-4). </a:t>
            </a:r>
            <a:endParaRPr lang="es-CO" sz="3000" dirty="0">
              <a:solidFill>
                <a:srgbClr val="FF0000"/>
              </a:solidFill>
            </a:endParaRPr>
          </a:p>
        </p:txBody>
      </p:sp>
    </p:spTree>
    <p:extLst>
      <p:ext uri="{BB962C8B-B14F-4D97-AF65-F5344CB8AC3E}">
        <p14:creationId xmlns:p14="http://schemas.microsoft.com/office/powerpoint/2010/main" val="2294975470"/>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08712"/>
          </a:xfrm>
          <a:solidFill>
            <a:schemeClr val="accent3">
              <a:lumMod val="20000"/>
              <a:lumOff val="80000"/>
            </a:schemeClr>
          </a:solidFill>
          <a:effectLst>
            <a:glow rad="101600">
              <a:schemeClr val="tx1">
                <a:alpha val="60000"/>
              </a:schemeClr>
            </a:glow>
          </a:effectLst>
        </p:spPr>
        <p:txBody>
          <a:bodyPr>
            <a:noAutofit/>
          </a:bodyPr>
          <a:lstStyle/>
          <a:p>
            <a:r>
              <a:rPr lang="es-CO" dirty="0"/>
              <a:t>Dios nunca ha prometido alterar las circunstancias ni liberar a los hombres de sus dificultades.  Los males corporales y las circunstancias desfavorables son asuntos de importancia secundaria para el Señor.  </a:t>
            </a:r>
            <a:endParaRPr lang="es-CO" dirty="0" smtClean="0"/>
          </a:p>
          <a:p>
            <a:pPr lvl="1"/>
            <a:r>
              <a:rPr lang="es-CO" dirty="0" smtClean="0">
                <a:solidFill>
                  <a:srgbClr val="FF0000"/>
                </a:solidFill>
              </a:rPr>
              <a:t>La </a:t>
            </a:r>
            <a:r>
              <a:rPr lang="es-CO" dirty="0">
                <a:solidFill>
                  <a:srgbClr val="FF0000"/>
                </a:solidFill>
              </a:rPr>
              <a:t>fortaleza interior para soportar es una manifestación mucho mayor de la gracia divina que el dominio de las dificultades externas de la vida.  </a:t>
            </a:r>
            <a:endParaRPr lang="es-CO" dirty="0" smtClean="0">
              <a:solidFill>
                <a:srgbClr val="FF0000"/>
              </a:solidFill>
            </a:endParaRPr>
          </a:p>
          <a:p>
            <a:pPr lvl="1"/>
            <a:r>
              <a:rPr lang="es-CO" dirty="0" smtClean="0">
                <a:solidFill>
                  <a:srgbClr val="FF0000"/>
                </a:solidFill>
              </a:rPr>
              <a:t>Una </a:t>
            </a:r>
            <a:r>
              <a:rPr lang="es-CO" dirty="0">
                <a:solidFill>
                  <a:srgbClr val="FF0000"/>
                </a:solidFill>
              </a:rPr>
              <a:t>persona puede estar externamente quebrantada deshecha, y sin embargo, internamente tiene en Cristo  el privilegio de disfrutar la perfecta </a:t>
            </a:r>
            <a:r>
              <a:rPr lang="es-CO" dirty="0" smtClean="0">
                <a:solidFill>
                  <a:srgbClr val="FF0000"/>
                </a:solidFill>
              </a:rPr>
              <a:t>paz.</a:t>
            </a:r>
            <a:endParaRPr lang="es-CO" dirty="0">
              <a:solidFill>
                <a:srgbClr val="FF0000"/>
              </a:solidFill>
            </a:endParaRPr>
          </a:p>
        </p:txBody>
      </p:sp>
    </p:spTree>
    <p:extLst>
      <p:ext uri="{BB962C8B-B14F-4D97-AF65-F5344CB8AC3E}">
        <p14:creationId xmlns:p14="http://schemas.microsoft.com/office/powerpoint/2010/main" val="4022085141"/>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accent3">
              <a:lumMod val="20000"/>
              <a:lumOff val="80000"/>
            </a:schemeClr>
          </a:solidFill>
        </p:spPr>
        <p:txBody>
          <a:bodyPr>
            <a:normAutofit fontScale="85000" lnSpcReduction="20000"/>
          </a:bodyPr>
          <a:lstStyle/>
          <a:p>
            <a:pPr marL="0" indent="0">
              <a:buNone/>
            </a:pPr>
            <a:r>
              <a:rPr lang="es-CO" dirty="0" smtClean="0"/>
              <a:t>«</a:t>
            </a:r>
            <a:r>
              <a:rPr lang="es-CO" sz="3800" b="1" i="1" dirty="0" smtClean="0"/>
              <a:t>Por </a:t>
            </a:r>
            <a:r>
              <a:rPr lang="es-CO" sz="3800" b="1" i="1" dirty="0"/>
              <a:t>tanto de buena gana me gloriaré de mis flaquezas, porque habite en mí el poder de </a:t>
            </a:r>
            <a:r>
              <a:rPr lang="es-CO" sz="3800" b="1" i="1" dirty="0" smtClean="0"/>
              <a:t>Cristo</a:t>
            </a:r>
            <a:r>
              <a:rPr lang="es-CO" dirty="0" smtClean="0"/>
              <a:t>», responde Pablo.</a:t>
            </a:r>
            <a:endParaRPr lang="es-CO" dirty="0"/>
          </a:p>
          <a:p>
            <a:pPr lvl="1"/>
            <a:endParaRPr lang="es-CO" dirty="0" smtClean="0"/>
          </a:p>
          <a:p>
            <a:pPr lvl="1"/>
            <a:r>
              <a:rPr lang="es-CO" dirty="0" smtClean="0"/>
              <a:t>Una </a:t>
            </a:r>
            <a:r>
              <a:rPr lang="es-CO" dirty="0"/>
              <a:t>característica del triunfo es aceptar las limitaciones propias sin asentimiento.  La entrega máxima </a:t>
            </a:r>
            <a:r>
              <a:rPr lang="es-CO" dirty="0" smtClean="0"/>
              <a:t>consiste en </a:t>
            </a:r>
            <a:r>
              <a:rPr lang="es-CO" dirty="0"/>
              <a:t>regocijarse en lo que uno detesta y de lo cual desea ser liberado.  </a:t>
            </a:r>
            <a:endParaRPr lang="es-CO" dirty="0" smtClean="0"/>
          </a:p>
          <a:p>
            <a:pPr lvl="1"/>
            <a:endParaRPr lang="es-CO" dirty="0"/>
          </a:p>
          <a:p>
            <a:pPr lvl="1"/>
            <a:r>
              <a:rPr lang="es-CO" dirty="0" smtClean="0"/>
              <a:t>Cristo </a:t>
            </a:r>
            <a:r>
              <a:rPr lang="es-CO" dirty="0"/>
              <a:t>también se estremeció ante los ultrajes, el oprobio y el ridículo que se le obligó a sufrir en su juicio.  Es su resignación ante la voluntad de Dios, significa un renunciamiento completo al yo </a:t>
            </a:r>
            <a:r>
              <a:rPr lang="es-CO" dirty="0" smtClean="0">
                <a:solidFill>
                  <a:srgbClr val="FF0000"/>
                </a:solidFill>
              </a:rPr>
              <a:t>(Ver 1Cor. 2:3-5).</a:t>
            </a:r>
          </a:p>
          <a:p>
            <a:pPr lvl="1"/>
            <a:endParaRPr lang="es-CO" dirty="0" smtClean="0">
              <a:solidFill>
                <a:srgbClr val="FF0000"/>
              </a:solidFill>
            </a:endParaRPr>
          </a:p>
          <a:p>
            <a:pPr marL="0" indent="0">
              <a:buNone/>
            </a:pPr>
            <a:r>
              <a:rPr lang="es-CO" dirty="0" smtClean="0"/>
              <a:t>La pregunta es: ¿Estamos nosotros dispuestos a que se cumpla la voluntad de Dios en nosotros? ¿Y que, a pesar de las </a:t>
            </a:r>
            <a:r>
              <a:rPr lang="es-CO" dirty="0" smtClean="0"/>
              <a:t>circunstancias adversas, </a:t>
            </a:r>
            <a:r>
              <a:rPr lang="es-CO" dirty="0" smtClean="0"/>
              <a:t>permanecer fieles al Señor, como lo hiso Pablo, hasta el final? </a:t>
            </a:r>
            <a:r>
              <a:rPr lang="es-CO" dirty="0" smtClean="0"/>
              <a:t>Amen. Amen. </a:t>
            </a:r>
            <a:endParaRPr lang="es-CO" dirty="0"/>
          </a:p>
          <a:p>
            <a:endParaRPr lang="es-CO" dirty="0"/>
          </a:p>
        </p:txBody>
      </p:sp>
    </p:spTree>
    <p:extLst>
      <p:ext uri="{BB962C8B-B14F-4D97-AF65-F5344CB8AC3E}">
        <p14:creationId xmlns:p14="http://schemas.microsoft.com/office/powerpoint/2010/main" val="4023014144"/>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179</TotalTime>
  <Words>749</Words>
  <Application>Microsoft Office PowerPoint</Application>
  <PresentationFormat>Presentación en pantalla (4:3)</PresentationFormat>
  <Paragraphs>33</Paragraphs>
  <Slides>7</Slides>
  <Notes>0</Notes>
  <HiddenSlides>0</HiddenSlides>
  <MMClips>0</MMClips>
  <ScaleCrop>false</ScaleCrop>
  <HeadingPairs>
    <vt:vector size="4" baseType="variant">
      <vt:variant>
        <vt:lpstr>Tema</vt:lpstr>
      </vt:variant>
      <vt:variant>
        <vt:i4>1</vt:i4>
      </vt:variant>
      <vt:variant>
        <vt:lpstr>Títulos de diapositiva</vt:lpstr>
      </vt:variant>
      <vt:variant>
        <vt:i4>7</vt:i4>
      </vt:variant>
    </vt:vector>
  </HeadingPairs>
  <TitlesOfParts>
    <vt:vector size="8" baseType="lpstr">
      <vt:lpstr>Tema de Office</vt:lpstr>
      <vt:lpstr>EL AGUIJÓN DE PABLO</vt:lpstr>
      <vt:lpstr>EL AGUIJÓN DE PABLO</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AGUIJÓN DE PABLO</dc:title>
  <dc:creator>FAMILIA FIERRO CH</dc:creator>
  <cp:lastModifiedBy>FAMILIA</cp:lastModifiedBy>
  <cp:revision>39</cp:revision>
  <dcterms:created xsi:type="dcterms:W3CDTF">2013-12-12T11:18:37Z</dcterms:created>
  <dcterms:modified xsi:type="dcterms:W3CDTF">2016-09-23T21:45:31Z</dcterms:modified>
</cp:coreProperties>
</file>